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65" r:id="rId12"/>
    <p:sldId id="266" r:id="rId13"/>
    <p:sldId id="267" r:id="rId14"/>
    <p:sldId id="268" r:id="rId15"/>
    <p:sldId id="269" r:id="rId16"/>
    <p:sldId id="270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48" d="100"/>
          <a:sy n="48" d="100"/>
        </p:scale>
        <p:origin x="-126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FD5-41B9-4A47-9A14-154C09393A1F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58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FD5-41B9-4A47-9A14-154C09393A1F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95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FD5-41B9-4A47-9A14-154C09393A1F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4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FD5-41B9-4A47-9A14-154C09393A1F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7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FD5-41B9-4A47-9A14-154C09393A1F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8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FD5-41B9-4A47-9A14-154C09393A1F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80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FD5-41B9-4A47-9A14-154C09393A1F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29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FD5-41B9-4A47-9A14-154C09393A1F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13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FD5-41B9-4A47-9A14-154C09393A1F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59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FD5-41B9-4A47-9A14-154C09393A1F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14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FD5-41B9-4A47-9A14-154C09393A1F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6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B8FD5-41B9-4A47-9A14-154C09393A1F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D3478-3693-4E58-AAD8-592C7AD16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04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958" y="1576223"/>
            <a:ext cx="9289143" cy="165916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Развивающая предметно-пространственная среда в старшей группе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Васильки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ФГОС ДО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3101" y="304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униципальное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автономное дошкольное образовательное учреждение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 развития ребенка – детский сад №323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62276" y="3798924"/>
            <a:ext cx="4027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Воспитатель: Васильева А.И.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40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05" y="783426"/>
            <a:ext cx="7729854" cy="43480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6975" y="244699"/>
            <a:ext cx="9968248" cy="46166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Цифровая лаборатория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454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3493" y="244699"/>
            <a:ext cx="9530366" cy="46166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Творческая мастерская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648" y="1020930"/>
            <a:ext cx="4250028" cy="31875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440" y="1020930"/>
            <a:ext cx="4255040" cy="318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86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0158" y="399245"/>
            <a:ext cx="10058400" cy="46166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 развития речи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810" y="1275507"/>
            <a:ext cx="4404575" cy="330343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509" y="962751"/>
            <a:ext cx="3211401" cy="428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98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1217" y="244699"/>
            <a:ext cx="10522039" cy="46166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Туристско-краеведческий центр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734" y="1191296"/>
            <a:ext cx="4091189" cy="30683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049" y="1191298"/>
            <a:ext cx="4091187" cy="3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80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428" y="218941"/>
            <a:ext cx="10547797" cy="46166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algn="ctr" blurRad="149987" dir="8460000" dist="25019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1500000"/>
            </a:lightRig>
          </a:scene3d>
          <a:sp3d prstMaterial="metal">
            <a:bevelT h="88900" w="88900"/>
          </a:sp3d>
        </p:spPr>
        <p:txBody>
          <a:bodyPr rtlCol="0" wrap="square">
            <a:spAutoFit/>
          </a:bodyPr>
          <a:lstStyle/>
          <a:p>
            <a:pPr algn="ctr"/>
            <a:r>
              <a:rPr b="1" dirty="0" lang="ru-RU" smtClean="0" sz="2400">
                <a:latin charset="0" panose="020B0604020202020204" pitchFamily="34" typeface="Arial"/>
                <a:cs charset="0" panose="020B0604020202020204" pitchFamily="34" typeface="Arial"/>
              </a:rPr>
              <a:t>Центр сюжетно-ролевой игры</a:t>
            </a:r>
            <a:endParaRPr b="1" dirty="0" lang="ru-RU" sz="2400">
              <a:latin charset="0" panose="020B0604020202020204" pitchFamily="34" typeface="Arial"/>
              <a:cs charset="0" panose="020B0604020202020204" pitchFamily="34" typeface="Arial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06" y="3961743"/>
            <a:ext cx="4524777" cy="254518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55" y="721496"/>
            <a:ext cx="5506971" cy="30976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"/>
          <a:stretch/>
        </p:blipFill>
        <p:spPr>
          <a:xfrm rot="5400000">
            <a:off x="6069314" y="1599011"/>
            <a:ext cx="4021611" cy="22665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65135" y="1601223"/>
            <a:ext cx="4021610" cy="22621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cstate="print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891" y="3957066"/>
            <a:ext cx="4515047" cy="253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518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6975" y="244699"/>
            <a:ext cx="9968248" cy="46166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algn="ctr" blurRad="149987" dir="8460000" dist="25019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1500000"/>
            </a:lightRig>
          </a:scene3d>
          <a:sp3d prstMaterial="metal">
            <a:bevelT h="88900" w="88900"/>
          </a:sp3d>
        </p:spPr>
        <p:txBody>
          <a:bodyPr rtlCol="0" wrap="square">
            <a:spAutoFit/>
          </a:bodyPr>
          <a:lstStyle/>
          <a:p>
            <a:pPr algn="ctr"/>
            <a:r>
              <a:rPr b="1" dirty="0" lang="ru-RU" smtClean="0" sz="2400">
                <a:latin charset="0" panose="020B0604020202020204" pitchFamily="34" typeface="Arial"/>
                <a:cs charset="0" panose="020B0604020202020204" pitchFamily="34" typeface="Arial"/>
              </a:rPr>
              <a:t>Центр музыки и театра</a:t>
            </a:r>
            <a:endParaRPr b="1" dirty="0" lang="ru-RU" sz="2400">
              <a:latin charset="0" panose="020B0604020202020204" pitchFamily="34" typeface="Arial"/>
              <a:cs charset="0" panose="020B0604020202020204" pitchFamily="34" typeface="Arial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"/>
          <a:stretch/>
        </p:blipFill>
        <p:spPr>
          <a:xfrm>
            <a:off x="1569189" y="1520036"/>
            <a:ext cx="4161910" cy="26367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352" y="1520036"/>
            <a:ext cx="4887871" cy="274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54779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0591" y="264130"/>
            <a:ext cx="10444766" cy="46166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algn="ctr" blurRad="149987" dir="8460000" dist="25019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1500000"/>
            </a:lightRig>
          </a:scene3d>
          <a:sp3d prstMaterial="metal">
            <a:bevelT h="88900" w="88900"/>
          </a:sp3d>
        </p:spPr>
        <p:txBody>
          <a:bodyPr rtlCol="0" wrap="square">
            <a:spAutoFit/>
          </a:bodyPr>
          <a:lstStyle/>
          <a:p>
            <a:pPr algn="ctr"/>
            <a:r>
              <a:rPr b="1" dirty="0" lang="ru-RU" smtClean="0" sz="2400">
                <a:latin charset="0" panose="020B0604020202020204" pitchFamily="34" typeface="Arial"/>
                <a:cs charset="0" panose="020B0604020202020204" pitchFamily="34" typeface="Arial"/>
              </a:rPr>
              <a:t>Центр спорта</a:t>
            </a:r>
            <a:endParaRPr b="1" dirty="0" lang="ru-RU" sz="2400">
              <a:latin charset="0" panose="020B0604020202020204" pitchFamily="34" typeface="Arial"/>
              <a:cs charset="0" panose="020B0604020202020204" pitchFamily="34" typeface="Arial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"/>
          <a:stretch/>
        </p:blipFill>
        <p:spPr>
          <a:xfrm>
            <a:off x="1832530" y="1249251"/>
            <a:ext cx="4642831" cy="303941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30"/>
          <a:stretch/>
        </p:blipFill>
        <p:spPr>
          <a:xfrm>
            <a:off x="6686579" y="1072788"/>
            <a:ext cx="3108370" cy="379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7582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5763" y="270456"/>
            <a:ext cx="10200068" cy="46166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 книги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836" y="1365160"/>
            <a:ext cx="3303514" cy="23566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324" y="1365160"/>
            <a:ext cx="3271922" cy="24539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87980" y="1864300"/>
            <a:ext cx="4429122" cy="249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97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5442" y="273167"/>
            <a:ext cx="9291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Развивающая предметно-пространственная среда </a:t>
            </a: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старшем дошкольном возрасте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7883" y="1317713"/>
            <a:ext cx="105864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Дети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проводят в детском саду большую часть времени. Поэтому окружающая среда должна отвечать их интересам, развивать, давать возможность свободно играть и общаться со сверстниками, развивать индивидуальность каждого ребенка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Той или иной деятельностью наполнено всё время пребывания ребёнка в учреждении образования, и необходимо, чтобы вся обстановка, окружающая дошкольника, способствовала его развитию. При этом должны выполняться условия безопасности, многофункциональности и вариативности оборудования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Предметно-развивающая среда организуется так, чтобы каждый ребенок имел возможность заниматься любимым делом. Размещение оборудования по секторам позволяет детям объединиться подгруппами по общим интересам (конструирование, рисование, ручной труд, театрально-игровая деятельность, экспериментирование).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Обязательными в оборудовании являются материалы, активизирующие познавательную деятельность, развивающие игры, технические устройства и игрушки и т.д.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62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2937569" y="122276"/>
            <a:ext cx="6501458" cy="4153848"/>
          </a:xfrm>
          <a:prstGeom prst="cloud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98458" y="674538"/>
            <a:ext cx="52932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составляющие при проектировании предметно-пространственной среды в нашей группе: 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ПРОСТРАНСТВО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ВРЕМЯ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ПРЕДМЕТНОЕ ОКРУЖЕНИЕ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предметно-развивающей среде группы выделены следующие зоны для разного вида активности:</a:t>
            </a:r>
          </a:p>
        </p:txBody>
      </p:sp>
      <p:sp>
        <p:nvSpPr>
          <p:cNvPr id="5" name="Облако 4"/>
          <p:cNvSpPr/>
          <p:nvPr/>
        </p:nvSpPr>
        <p:spPr>
          <a:xfrm flipH="1">
            <a:off x="2188221" y="3938941"/>
            <a:ext cx="2820473" cy="1622738"/>
          </a:xfrm>
          <a:prstGeom prst="cloud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690497" y="4493539"/>
            <a:ext cx="181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РАБОЧАЯ</a:t>
            </a:r>
            <a:endParaRPr lang="ru-RU" sz="2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6644311" y="3994052"/>
            <a:ext cx="2781837" cy="1584102"/>
          </a:xfrm>
          <a:prstGeom prst="cloud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042484" y="4493539"/>
            <a:ext cx="1849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АКТИВНАЯ</a:t>
            </a:r>
            <a:endParaRPr lang="ru-RU" sz="2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9201954" y="2562380"/>
            <a:ext cx="2524259" cy="1622738"/>
          </a:xfrm>
          <a:prstGeom prst="cloud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361328" y="3114866"/>
            <a:ext cx="2205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СПОКОЙНАЯ</a:t>
            </a:r>
            <a:endParaRPr lang="ru-RU" sz="24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34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64631" y="3062722"/>
            <a:ext cx="90409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Требования ФГОС к РПП среде: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Доступность для воспитанников всех помещений, где осуществляется образовательный процесс;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Свободный доступ воспитанников к играм, игрушкам, материалам, пособиям, обеспечивающих все основные виды деятельности.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80084" y="239948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Развивающая предметно-пространственная среда в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группе должна быть: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17557" y="1123730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Содержательно-насыщенная</a:t>
            </a:r>
          </a:p>
          <a:p>
            <a:pPr marL="285750" indent="-285750">
              <a:buFontTx/>
              <a:buChar char="-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Полифункциональная</a:t>
            </a:r>
          </a:p>
          <a:p>
            <a:pPr marL="285750" indent="-285750">
              <a:buFontTx/>
              <a:buChar char="-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Трансформируемая</a:t>
            </a:r>
          </a:p>
          <a:p>
            <a:pPr marL="285750" indent="-285750">
              <a:buFontTx/>
              <a:buChar char="-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Вариативная</a:t>
            </a:r>
          </a:p>
          <a:p>
            <a:pPr marL="285750" indent="-285750">
              <a:buFontTx/>
              <a:buChar char="-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Доступная</a:t>
            </a:r>
          </a:p>
          <a:p>
            <a:pPr marL="285750" indent="-285750">
              <a:buFontTx/>
              <a:buChar char="-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Безопасная</a:t>
            </a:r>
          </a:p>
        </p:txBody>
      </p:sp>
    </p:spTree>
    <p:extLst>
      <p:ext uri="{BB962C8B-B14F-4D97-AF65-F5344CB8AC3E}">
        <p14:creationId xmlns:p14="http://schemas.microsoft.com/office/powerpoint/2010/main" val="236954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9782" y="361287"/>
            <a:ext cx="85773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Полифункциональность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материалов нашей группы дает возможность разнообразного использования различных составляющих.</a:t>
            </a:r>
          </a:p>
          <a:p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Трансформируемость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пространства обеспечивает возможность изменений РПП среды в зависимости от образовательной ситуации, от меняющихся интересов детей, от их возможностей.</a:t>
            </a:r>
          </a:p>
          <a:p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Вариативность среды группы обеспечивают наличие различных пространств, периодическую сменяемость игрового материала, разнообразные материалы и игрушки для свободного выбора детьми, появление новых предметов.</a:t>
            </a:r>
          </a:p>
          <a:p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группе доступная среда для воспитанников всех помещений, где осуществляется образовательная деятельность, свободный доступ к играм, игрушкам, пособиям обеспечивающим все виды детской активности, исправные и сохранные материалы, и оборудование.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44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25052" y="1189827"/>
            <a:ext cx="90637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Нашей главной задачей воспитания дошкольников является создание у детей чувства эмоционального комфорта и психологической защищенности.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детском саду ребенку важно чувствовать себя любимым и неповторимым. Поэтому, важным является и среда в которой проходит воспитательный процесс.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13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3153742" y="618186"/>
            <a:ext cx="5937161" cy="3915178"/>
          </a:xfrm>
          <a:prstGeom prst="cloud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518677" y="2126596"/>
            <a:ext cx="3606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Наши центры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15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0364" y="292824"/>
            <a:ext cx="9123890" cy="46166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algn="ctr" blurRad="149987" dir="8460000" dist="25019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1500000"/>
            </a:lightRig>
          </a:scene3d>
          <a:sp3d prstMaterial="metal">
            <a:bevelT h="88900" w="88900"/>
          </a:sp3d>
        </p:spPr>
        <p:txBody>
          <a:bodyPr rtlCol="0" wrap="square">
            <a:spAutoFit/>
          </a:bodyPr>
          <a:lstStyle/>
          <a:p>
            <a:pPr algn="ctr"/>
            <a:r>
              <a:rPr b="1" dirty="0" lang="ru-RU" smtClean="0" sz="2400">
                <a:latin charset="0" panose="020B0604020202020204" pitchFamily="34" typeface="Arial"/>
                <a:cs charset="0" panose="020B0604020202020204" pitchFamily="34" typeface="Arial"/>
              </a:rPr>
              <a:t>Центр конструирования </a:t>
            </a:r>
            <a:endParaRPr b="1" dirty="0" lang="ru-RU" sz="2400">
              <a:latin charset="0" panose="020B0604020202020204" pitchFamily="34" typeface="Arial"/>
              <a:cs charset="0" panose="020B0604020202020204" pitchFamily="34" typeface="Arial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"/>
          <a:stretch/>
        </p:blipFill>
        <p:spPr>
          <a:xfrm rot="5400000">
            <a:off x="6032312" y="1394043"/>
            <a:ext cx="4284381" cy="316239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365" y="1182711"/>
            <a:ext cx="4369325" cy="327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12183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8946" y="270456"/>
            <a:ext cx="9878096" cy="46166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algn="ctr" blurRad="149987" dir="8460000" dist="25019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dir="t" rig="contrasting">
              <a:rot lat="0" lon="0" rev="1500000"/>
            </a:lightRig>
          </a:scene3d>
          <a:sp3d prstMaterial="metal">
            <a:bevelT h="88900" w="88900"/>
          </a:sp3d>
        </p:spPr>
        <p:txBody>
          <a:bodyPr rtlCol="0" wrap="square">
            <a:spAutoFit/>
          </a:bodyPr>
          <a:lstStyle/>
          <a:p>
            <a:pPr algn="ctr"/>
            <a:r>
              <a:rPr b="1" dirty="0" lang="ru-RU" smtClean="0" sz="2400">
                <a:latin charset="0" panose="020B0604020202020204" pitchFamily="34" typeface="Arial"/>
                <a:cs charset="0" panose="020B0604020202020204" pitchFamily="34" typeface="Arial"/>
              </a:rPr>
              <a:t>Логико-математический центр</a:t>
            </a:r>
            <a:endParaRPr b="1" dirty="0" lang="ru-RU" sz="2400">
              <a:latin charset="0" panose="020B0604020202020204" pitchFamily="34" typeface="Arial"/>
              <a:cs charset="0" panose="020B0604020202020204" pitchFamily="34" typeface="Arial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"/>
          <a:stretch/>
        </p:blipFill>
        <p:spPr>
          <a:xfrm>
            <a:off x="3112169" y="1145544"/>
            <a:ext cx="6019630" cy="382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60026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1585</TotalTime>
  <Words>411</Words>
  <Application>Microsoft Office PowerPoint</Application>
  <PresentationFormat>Произвольный</PresentationFormat>
  <Paragraphs>46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Развивающая предметно-пространственная среда в старшей группе “Васильки”в соответствии с ФГОС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Развивающая предметно-пространственная среда в старшей группе “Васильки”в соответствии с ФГОС ДО</dc:title>
  <dc:creator>ленчик</dc:creator>
  <cp:lastModifiedBy>зам. по УВР</cp:lastModifiedBy>
  <cp:revision>30</cp:revision>
  <dcterms:created xsi:type="dcterms:W3CDTF">2020-09-27T07:03:44Z</dcterms:created>
  <dcterms:modified xsi:type="dcterms:W3CDTF">2022-01-22T08:16:50Z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553755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